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9"/>
  </p:notesMasterIdLst>
  <p:handoutMasterIdLst>
    <p:handoutMasterId r:id="rId20"/>
  </p:handoutMasterIdLst>
  <p:sldIdLst>
    <p:sldId id="315" r:id="rId5"/>
    <p:sldId id="266" r:id="rId6"/>
    <p:sldId id="300" r:id="rId7"/>
    <p:sldId id="325" r:id="rId8"/>
    <p:sldId id="309" r:id="rId9"/>
    <p:sldId id="319" r:id="rId10"/>
    <p:sldId id="256" r:id="rId11"/>
    <p:sldId id="310" r:id="rId12"/>
    <p:sldId id="305" r:id="rId13"/>
    <p:sldId id="322" r:id="rId14"/>
    <p:sldId id="323" r:id="rId15"/>
    <p:sldId id="324" r:id="rId16"/>
    <p:sldId id="313" r:id="rId17"/>
    <p:sldId id="29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0665E-A8BD-FCF5-95D6-A7B2FFF2E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CC49FE-6338-B963-E6F6-F783E371E2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E5A127D-6733-3F24-7A87-58BA0F9ABF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339DA7-3569-8F52-79EC-48F4AE8275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5764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86F03-C097-654F-E631-1DF04181E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4D336A-DDE3-796A-E54F-C2D867AB3C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4F20D1-2223-16F8-0CD3-33087A3390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0AC276-A29B-FCFB-17DC-3E0F90A879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3292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9127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697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3660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268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94118-21F1-AD75-093D-369555E8C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D67D9A-717B-6668-5476-3868B2CEC6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5E6505-7DC8-7BD8-9F92-C4A09EACF8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C993D2-3205-8B72-397B-FAAED70A2A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389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74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030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3279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FD2EB-D454-3932-8C1B-930058DD9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6B8AE6-7B77-FBDB-3D04-7B647AFC22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21AF0F-5EB8-64CB-1722-E125865165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757652-1820-B1E7-4723-75991CB0FE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20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JUZ50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JUZ50</a:t>
            </a:r>
            <a:endParaRPr lang="en-US" dirty="0"/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C341663-7159-49AD-AAF3-4B3C490D8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0F2EB12-394C-40E4-9186-CBD6635B5D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77552" y="0"/>
            <a:ext cx="751444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53F9468C-8821-4670-9C7C-78E7D75861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1023" y="167463"/>
            <a:ext cx="6408058" cy="158089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D78806-0532-B92A-4326-73941B4232E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0" y="0"/>
            <a:ext cx="4613275" cy="685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83D2425-8E71-4C9D-8737-018CE44525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21655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EB24183-BE19-B810-4EF4-D9959CAD150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140405" y="1959427"/>
            <a:ext cx="6408665" cy="4161653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00000"/>
              </a:lnSpc>
              <a:spcAft>
                <a:spcPts val="600"/>
              </a:spcAft>
              <a:defRPr sz="1800"/>
            </a:lvl2pPr>
            <a:lvl3pPr>
              <a:lnSpc>
                <a:spcPct val="100000"/>
              </a:lnSpc>
              <a:spcAft>
                <a:spcPts val="600"/>
              </a:spcAft>
              <a:defRPr sz="1800"/>
            </a:lvl3pPr>
            <a:lvl4pPr>
              <a:lnSpc>
                <a:spcPct val="100000"/>
              </a:lnSpc>
              <a:spcAft>
                <a:spcPts val="600"/>
              </a:spcAft>
              <a:defRPr sz="1800"/>
            </a:lvl4pPr>
            <a:lvl5pPr>
              <a:lnSpc>
                <a:spcPct val="100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D15B6AB-EFBA-3087-EC3D-8DA945B70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40405" y="6309360"/>
            <a:ext cx="3982428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pPr algn="l"/>
            <a:r>
              <a:rPr lang="en-US"/>
              <a:t>JUZ50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A3371A6-1409-7906-744F-59D906DF67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38415" y="6309360"/>
            <a:ext cx="1215204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546652F-6212-09E9-1A75-28F7C8EEF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418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8" y="1034477"/>
            <a:ext cx="9380431" cy="2614551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94ADB5-E70F-B672-CBEB-D8194AEA79D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6177" y="3649028"/>
            <a:ext cx="9380431" cy="2164715"/>
          </a:xfrm>
        </p:spPr>
        <p:txBody>
          <a:bodyPr anchor="t"/>
          <a:lstStyle>
            <a:lvl1pPr marL="0" indent="0">
              <a:lnSpc>
                <a:spcPct val="125000"/>
              </a:lnSpc>
              <a:buNone/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2400" b="0" kern="1200" spc="15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935738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/>
              <a:t>JUZ50</a:t>
            </a:r>
            <a:endParaRPr lang="en-US" dirty="0"/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002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2A19A957-1FB5-43F8-B325-BBD9FEF23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FA5410A-92A6-4C0B-9D89-186B7DDB2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3516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A26073-23A2-4B91-A128-79AA1BE93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351619"/>
            <a:ext cx="12192000" cy="4749487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4D5DFA-0CEA-43F0-98EE-6C9F741F7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6107836"/>
            <a:ext cx="4651248" cy="750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E19795B-1103-80EF-6098-1E8371D07D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8935" y="91439"/>
            <a:ext cx="10900146" cy="1168739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4F766-C576-F298-E93A-CD0D832F8E4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48935" y="1646102"/>
            <a:ext cx="3819652" cy="4160520"/>
          </a:xfrm>
        </p:spPr>
        <p:txBody>
          <a:bodyPr anchor="t">
            <a:normAutofit/>
          </a:bodyPr>
          <a:lstStyle>
            <a:lvl1pPr>
              <a:lnSpc>
                <a:spcPct val="125000"/>
              </a:lnSpc>
              <a:spcAft>
                <a:spcPts val="600"/>
              </a:spcAft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352712D-F957-4B22-8B50-BE10410FF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6101107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ooter Placeholder 29">
            <a:extLst>
              <a:ext uri="{FF2B5EF4-FFF2-40B4-BE49-F238E27FC236}">
                <a16:creationId xmlns:a16="http://schemas.microsoft.com/office/drawing/2014/main" id="{26FD74F8-42BB-4CB4-ABF1-5F149743B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2917" y="6309360"/>
            <a:ext cx="3423986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JUZ50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Date Placeholder 28">
            <a:extLst>
              <a:ext uri="{FF2B5EF4-FFF2-40B4-BE49-F238E27FC236}">
                <a16:creationId xmlns:a16="http://schemas.microsoft.com/office/drawing/2014/main" id="{5B031752-6400-4BFB-979F-E2EE795E4B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3620" y="6309360"/>
            <a:ext cx="3411973" cy="457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30">
            <a:extLst>
              <a:ext uri="{FF2B5EF4-FFF2-40B4-BE49-F238E27FC236}">
                <a16:creationId xmlns:a16="http://schemas.microsoft.com/office/drawing/2014/main" id="{6A5CAEAF-7DEC-4B20-8B1E-301A9D0E6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B696A3-EA34-4924-9037-E330B1CB8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3798" y="6117631"/>
            <a:ext cx="64008" cy="7403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E94D0A7-4358-49BF-96EE-8DEB6F4DCF56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679661" y="1646102"/>
            <a:ext cx="6863403" cy="4160520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7369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74D0E84D-2B51-9F8D-82CE-C086143DC605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1630363" y="2757951"/>
            <a:ext cx="9918700" cy="3387579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ru-RU"/>
              <a:t>Вставка таблицы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0DB9557B-D9D3-4FA9-2D64-D2F91957D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3BC3F5B3-7690-C0DA-4084-5EFE50E8C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99E56FFE-09D7-3078-C9E8-DFE8CF68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0333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JUZ50</a:t>
            </a: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38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JUZ50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JUZ50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JUZ50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1" r:id="rId13"/>
    <p:sldLayoutId id="2147483702" r:id="rId14"/>
    <p:sldLayoutId id="2147483704" r:id="rId15"/>
    <p:sldLayoutId id="2147483705" r:id="rId16"/>
    <p:sldLayoutId id="2147483707" r:id="rId17"/>
    <p:sldLayoutId id="2147483708" r:id="rId18"/>
    <p:sldLayoutId id="2147483709" r:id="rId19"/>
    <p:sldLayoutId id="2147483682" r:id="rId20"/>
  </p:sldLayoutIdLst>
  <p:hf sldNum="0" hd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ru-RU" sz="3200" b="0" dirty="0"/>
              <a:t>Реляционная модель данных, реляционная алгебра, </a:t>
            </a:r>
            <a:br>
              <a:rPr lang="en-US" sz="3200" b="0" dirty="0"/>
            </a:br>
            <a:r>
              <a:rPr lang="ru-RU" sz="3200" b="0" dirty="0"/>
              <a:t>реляционное исчисление</a:t>
            </a:r>
            <a:br>
              <a:rPr lang="ru-RU" sz="3200" b="0" dirty="0"/>
            </a:br>
            <a:br>
              <a:rPr lang="ru-RU" sz="3200" b="0" dirty="0"/>
            </a:br>
            <a:br>
              <a:rPr lang="ru-RU" sz="3200" b="0" dirty="0"/>
            </a:br>
            <a:r>
              <a:rPr lang="ru-RU" sz="3200" b="0" dirty="0" err="1"/>
              <a:t>Турарбек</a:t>
            </a:r>
            <a:r>
              <a:rPr lang="ru-RU" sz="3200" b="0" dirty="0"/>
              <a:t> А.Т.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40DD1-0A4B-5945-003A-B28A636CB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DD7A2-E332-4EE8-2C34-5B075D85A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Реляционная алгебра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7FCCF-1C3F-0880-32A5-D07E11B4131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990597" y="2275114"/>
            <a:ext cx="6030686" cy="2623457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chemeClr val="tx1"/>
                </a:solidFill>
              </a:rPr>
              <a:t>Объединение</a:t>
            </a:r>
            <a:r>
              <a:rPr lang="ru-RU" sz="1600" dirty="0">
                <a:solidFill>
                  <a:schemeClr val="tx1"/>
                </a:solidFill>
              </a:rPr>
              <a:t> (Union, ∪)</a:t>
            </a:r>
          </a:p>
          <a:p>
            <a:r>
              <a:rPr lang="ru-RU" sz="1600" dirty="0">
                <a:solidFill>
                  <a:schemeClr val="tx1"/>
                </a:solidFill>
              </a:rPr>
              <a:t>Синтаксис: R ∪ S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</a:rPr>
              <a:t>Условие: отношения R и S должны быть совместимы по типу (одинаковое число и тип атрибутов). Результат: множество всех кортежей, входящих хотя бы в одно из отношений.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</a:rPr>
              <a:t>Пример: Найти всех студентов из групп A B </a:t>
            </a:r>
          </a:p>
          <a:p>
            <a:r>
              <a:rPr lang="ru-RU" sz="1600" b="1" dirty="0">
                <a:solidFill>
                  <a:schemeClr val="tx1"/>
                </a:solidFill>
              </a:rPr>
              <a:t>π_ФИО(Студенты_А) ∪ π_ФИО(Студенты_B)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0A3B31-6915-DCFC-FA67-1CFB95100ED0}"/>
              </a:ext>
            </a:extLst>
          </p:cNvPr>
          <p:cNvSpPr txBox="1"/>
          <p:nvPr/>
        </p:nvSpPr>
        <p:spPr>
          <a:xfrm>
            <a:off x="7021283" y="2387882"/>
            <a:ext cx="5170717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/>
              <a:t>Пересечение</a:t>
            </a:r>
            <a:r>
              <a:rPr lang="ru-RU" sz="1600" dirty="0"/>
              <a:t> (</a:t>
            </a:r>
            <a:r>
              <a:rPr lang="en-US" sz="1600" dirty="0"/>
              <a:t>Intersection, ∩)</a:t>
            </a:r>
            <a:endParaRPr lang="ru-RU" sz="1600" dirty="0"/>
          </a:p>
          <a:p>
            <a:endParaRPr lang="ru-RU" sz="1600" dirty="0"/>
          </a:p>
          <a:p>
            <a:r>
              <a:rPr lang="ru-RU" sz="1600" dirty="0"/>
              <a:t>Синтаксис: </a:t>
            </a:r>
            <a:r>
              <a:rPr lang="ru-KZ" sz="1600" dirty="0"/>
              <a:t>R ∩ S</a:t>
            </a:r>
          </a:p>
          <a:p>
            <a:r>
              <a:rPr lang="ru-KZ" sz="1600" dirty="0"/>
              <a:t>Условие: отношения совместимы по типу.</a:t>
            </a:r>
          </a:p>
          <a:p>
            <a:endParaRPr lang="ru-KZ" sz="1600" dirty="0"/>
          </a:p>
          <a:p>
            <a:r>
              <a:rPr lang="ru-KZ" sz="1600" dirty="0"/>
              <a:t>Результат: множество кортежей, входящих в оба отношения.</a:t>
            </a:r>
          </a:p>
          <a:p>
            <a:endParaRPr lang="ru-KZ" sz="1600" dirty="0"/>
          </a:p>
          <a:p>
            <a:r>
              <a:rPr lang="ru-KZ" sz="1600" dirty="0"/>
              <a:t>Пример:</a:t>
            </a:r>
          </a:p>
          <a:p>
            <a:r>
              <a:rPr lang="ru-KZ" sz="1600" dirty="0"/>
              <a:t>Найти студентов, обучающихся и в дневной, и в заочной форме:</a:t>
            </a:r>
          </a:p>
          <a:p>
            <a:endParaRPr lang="ru-KZ" sz="1600" dirty="0"/>
          </a:p>
          <a:p>
            <a:r>
              <a:rPr lang="ru-KZ" sz="1600" b="1" dirty="0" err="1"/>
              <a:t>Студенты_Дневные</a:t>
            </a:r>
            <a:r>
              <a:rPr lang="ru-KZ" sz="1600" b="1" dirty="0"/>
              <a:t> ∩ </a:t>
            </a:r>
            <a:r>
              <a:rPr lang="ru-KZ" sz="1600" b="1" dirty="0" err="1"/>
              <a:t>Студенты_Заочные</a:t>
            </a:r>
            <a:endParaRPr lang="ru-KZ" sz="1600" b="1" dirty="0"/>
          </a:p>
        </p:txBody>
      </p:sp>
    </p:spTree>
    <p:extLst>
      <p:ext uri="{BB962C8B-B14F-4D97-AF65-F5344CB8AC3E}">
        <p14:creationId xmlns:p14="http://schemas.microsoft.com/office/powerpoint/2010/main" val="974154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3E545-8400-087A-7E0A-E6C65DFD5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8FD81-BCBC-6B85-4070-C5FC5B6F1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Реляционная алгебра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F74466-BAA0-2622-7C51-36AE54114618}"/>
              </a:ext>
            </a:extLst>
          </p:cNvPr>
          <p:cNvSpPr txBox="1"/>
          <p:nvPr/>
        </p:nvSpPr>
        <p:spPr>
          <a:xfrm>
            <a:off x="1110343" y="2424223"/>
            <a:ext cx="4517571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Разность</a:t>
            </a:r>
            <a:r>
              <a:rPr lang="ru-RU" dirty="0"/>
              <a:t> (</a:t>
            </a:r>
            <a:r>
              <a:rPr lang="ru-RU" dirty="0" err="1"/>
              <a:t>Difference</a:t>
            </a:r>
            <a:r>
              <a:rPr lang="ru-RU" dirty="0"/>
              <a:t>, −)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Синтаксис: R − S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Результат: множество кортежей, входящих в R, но не входящих в S.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Пример: Найти студентов, которые есть в списке A, но не в списке B:</a:t>
            </a:r>
          </a:p>
          <a:p>
            <a:pPr algn="just"/>
            <a:endParaRPr lang="ru-RU" dirty="0"/>
          </a:p>
          <a:p>
            <a:pPr algn="just"/>
            <a:r>
              <a:rPr lang="ru-RU" b="1" dirty="0" err="1"/>
              <a:t>Студенты_А</a:t>
            </a:r>
            <a:r>
              <a:rPr lang="ru-RU" b="1" dirty="0"/>
              <a:t> − </a:t>
            </a:r>
            <a:r>
              <a:rPr lang="ru-RU" b="1" dirty="0" err="1"/>
              <a:t>Студенты_B</a:t>
            </a:r>
            <a:endParaRPr lang="ru-KZ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69D146-74CC-0624-965E-294C49DE4A23}"/>
              </a:ext>
            </a:extLst>
          </p:cNvPr>
          <p:cNvSpPr txBox="1"/>
          <p:nvPr/>
        </p:nvSpPr>
        <p:spPr>
          <a:xfrm>
            <a:off x="6324600" y="2380680"/>
            <a:ext cx="575854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Декартово </a:t>
            </a:r>
            <a:r>
              <a:rPr lang="ru-RU" b="1" dirty="0"/>
              <a:t>произведение </a:t>
            </a:r>
          </a:p>
          <a:p>
            <a:r>
              <a:rPr lang="ru-RU" dirty="0"/>
              <a:t>(</a:t>
            </a:r>
            <a:r>
              <a:rPr lang="ru-RU" dirty="0" err="1"/>
              <a:t>Cartesian</a:t>
            </a:r>
            <a:r>
              <a:rPr lang="ru-RU" dirty="0"/>
              <a:t> Product, ×)</a:t>
            </a:r>
          </a:p>
          <a:p>
            <a:endParaRPr lang="ru-RU" dirty="0"/>
          </a:p>
          <a:p>
            <a:r>
              <a:rPr lang="ru-RU" dirty="0"/>
              <a:t>Синтаксис: R × S</a:t>
            </a:r>
          </a:p>
          <a:p>
            <a:endParaRPr lang="ru-RU" dirty="0"/>
          </a:p>
          <a:p>
            <a:r>
              <a:rPr lang="ru-RU" dirty="0"/>
              <a:t>Результат: множество всех возможных пар кортежей, по одному из каждого отношения.</a:t>
            </a:r>
          </a:p>
          <a:p>
            <a:r>
              <a:rPr lang="ru-RU" dirty="0"/>
              <a:t>Число кортежей: |R| * |S|</a:t>
            </a:r>
          </a:p>
          <a:p>
            <a:pPr algn="just"/>
            <a:endParaRPr lang="ru-RU" dirty="0"/>
          </a:p>
          <a:p>
            <a:r>
              <a:rPr lang="ru-RU" dirty="0" err="1"/>
              <a:t>Пример:Комбинировать</a:t>
            </a:r>
            <a:r>
              <a:rPr lang="ru-RU" dirty="0"/>
              <a:t> студентов и курсы:</a:t>
            </a:r>
          </a:p>
          <a:p>
            <a:endParaRPr lang="ru-RU" dirty="0"/>
          </a:p>
          <a:p>
            <a:r>
              <a:rPr lang="ru-RU" b="1" dirty="0"/>
              <a:t>Студенты × Курсы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2449432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7837BB-DBF9-FE6C-5571-677F77681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1ED69555-EE48-4B19-812B-4E1068DBF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KZ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72EEBA-3A5D-41CE-8465-A45A0F656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EA164D6B-6878-4B9F-A2D0-985D39B17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7851D67-7085-40E2-B146-F91433A28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031500"/>
            <a:ext cx="7534656" cy="511290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6E643DE5-BE03-696C-0E48-CF69246FA3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192" y="4289527"/>
            <a:ext cx="2896838" cy="1091686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A0A05D24-1A19-80D2-A483-52C2BDE67D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826" y="1422089"/>
            <a:ext cx="2704381" cy="1764792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625098C1-6470-0F10-3F33-A8822B8C68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2379" y="1447084"/>
            <a:ext cx="2789509" cy="1764792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064738AB-B6BE-4867-889A-52CE4AC8D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7837" y="1031500"/>
            <a:ext cx="4654163" cy="50809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4961AC-3598-F5AC-94A1-519730D8E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3503" y="1709530"/>
            <a:ext cx="3754671" cy="2528515"/>
          </a:xfrm>
        </p:spPr>
        <p:txBody>
          <a:bodyPr vert="horz" lIns="109728" tIns="109728" rIns="109728" bIns="91440" rtlCol="0" anchor="b">
            <a:normAutofit/>
          </a:bodyPr>
          <a:lstStyle/>
          <a:p>
            <a:pPr>
              <a:lnSpc>
                <a:spcPct val="125000"/>
              </a:lnSpc>
            </a:pPr>
            <a:r>
              <a:rPr lang="en-US" sz="3300" b="0" cap="all"/>
              <a:t>Реляционная алгебра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D399E7-91B8-9D03-954F-D757AB0CB1AC}"/>
              </a:ext>
            </a:extLst>
          </p:cNvPr>
          <p:cNvSpPr txBox="1"/>
          <p:nvPr/>
        </p:nvSpPr>
        <p:spPr>
          <a:xfrm>
            <a:off x="7976915" y="4238046"/>
            <a:ext cx="3751260" cy="1741404"/>
          </a:xfrm>
          <a:prstGeom prst="rect">
            <a:avLst/>
          </a:prstGeom>
        </p:spPr>
        <p:txBody>
          <a:bodyPr vert="horz" lIns="109728" tIns="109728" rIns="109728" bIns="91440" rtlCol="0" anchor="t">
            <a:normAutofit/>
          </a:bodyPr>
          <a:lstStyle/>
          <a:p>
            <a:pPr>
              <a:lnSpc>
                <a:spcPct val="150000"/>
              </a:lnSpc>
              <a:spcBef>
                <a:spcPts val="930"/>
              </a:spcBef>
              <a:spcAft>
                <a:spcPts val="800"/>
              </a:spcAft>
            </a:pPr>
            <a:r>
              <a:rPr lang="en-US" sz="2000" spc="150" dirty="0" err="1">
                <a:solidFill>
                  <a:schemeClr val="bg1"/>
                </a:solidFill>
                <a:effectLst/>
              </a:rPr>
              <a:t>Определите</a:t>
            </a:r>
            <a:r>
              <a:rPr lang="en-US" sz="2000" spc="150" dirty="0">
                <a:solidFill>
                  <a:schemeClr val="bg1"/>
                </a:solidFill>
                <a:effectLst/>
              </a:rPr>
              <a:t> </a:t>
            </a:r>
            <a:r>
              <a:rPr lang="en-US" sz="2000" spc="150" dirty="0" err="1">
                <a:solidFill>
                  <a:schemeClr val="bg1"/>
                </a:solidFill>
                <a:effectLst/>
              </a:rPr>
              <a:t>результат</a:t>
            </a:r>
            <a:r>
              <a:rPr lang="en-US" sz="2000" spc="150" dirty="0">
                <a:solidFill>
                  <a:schemeClr val="bg1"/>
                </a:solidFill>
                <a:effectLst/>
              </a:rPr>
              <a:t> </a:t>
            </a:r>
            <a:r>
              <a:rPr lang="en-US" sz="2000" spc="150" dirty="0" err="1">
                <a:solidFill>
                  <a:schemeClr val="bg1"/>
                </a:solidFill>
                <a:effectLst/>
              </a:rPr>
              <a:t>пересечения</a:t>
            </a:r>
            <a:r>
              <a:rPr lang="en-US" sz="2000" spc="150" dirty="0">
                <a:solidFill>
                  <a:schemeClr val="bg1"/>
                </a:solidFill>
                <a:effectLst/>
              </a:rPr>
              <a:t> R1 и R2, </a:t>
            </a:r>
            <a:r>
              <a:rPr lang="en-US" sz="2000" spc="150" dirty="0" err="1">
                <a:solidFill>
                  <a:schemeClr val="bg1"/>
                </a:solidFill>
                <a:effectLst/>
              </a:rPr>
              <a:t>который</a:t>
            </a:r>
            <a:r>
              <a:rPr lang="en-US" sz="2000" spc="150" dirty="0">
                <a:solidFill>
                  <a:schemeClr val="bg1"/>
                </a:solidFill>
                <a:effectLst/>
              </a:rPr>
              <a:t> </a:t>
            </a:r>
            <a:r>
              <a:rPr lang="en-US" sz="2000" spc="150" dirty="0" err="1">
                <a:solidFill>
                  <a:schemeClr val="bg1"/>
                </a:solidFill>
                <a:effectLst/>
              </a:rPr>
              <a:t>выводит</a:t>
            </a:r>
            <a:r>
              <a:rPr lang="en-US" sz="2000" spc="150" dirty="0">
                <a:solidFill>
                  <a:schemeClr val="bg1"/>
                </a:solidFill>
                <a:effectLst/>
              </a:rPr>
              <a:t> R3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62F176A-9349-4CD7-8042-59C0200C8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7855" y="-4078"/>
            <a:ext cx="4641096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E9A171F-91A7-42F8-B25C-E38B244E7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C969C2C-E7E3-4052-87D4-61E733EC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C9E843B-168A-434F-8361-E0EFACAC3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26316" y="3558549"/>
            <a:ext cx="5065776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97FE93-B113-6DEC-C303-592634CFE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9589" y="6309360"/>
            <a:ext cx="5723490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rPr>
              <a:t>JUZ50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C60369F-A41B-4D6E-8990-30E2715C5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1459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B5E7C6C-B1FA-4754-B40B-ABE18CE2A8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577470"/>
            <a:ext cx="758952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899532CF-7780-CBDA-5DC3-C65D9AD9484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02379" y="4121069"/>
            <a:ext cx="2831529" cy="126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6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Реляционное исчисление</a:t>
            </a:r>
            <a:endParaRPr lang="en-US" dirty="0"/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DD321B9A-D765-36EB-4968-146E26D7F24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68087" y="1624330"/>
            <a:ext cx="11074978" cy="4160520"/>
          </a:xfrm>
        </p:spPr>
        <p:txBody>
          <a:bodyPr>
            <a:noAutofit/>
          </a:bodyPr>
          <a:lstStyle/>
          <a:p>
            <a:pPr algn="just"/>
            <a:r>
              <a:rPr lang="ru-RU" b="1" dirty="0"/>
              <a:t>Реляционное исчисление</a:t>
            </a:r>
            <a:r>
              <a:rPr lang="ru-RU" dirty="0"/>
              <a:t> - это </a:t>
            </a:r>
            <a:r>
              <a:rPr lang="ru-RU" b="1" dirty="0"/>
              <a:t>непроцедурный</a:t>
            </a:r>
            <a:r>
              <a:rPr lang="ru-RU" dirty="0"/>
              <a:t> язык запросов, в котором указывается, </a:t>
            </a:r>
            <a:r>
              <a:rPr lang="ru-RU" b="1" dirty="0"/>
              <a:t>что</a:t>
            </a:r>
            <a:r>
              <a:rPr lang="ru-RU" dirty="0"/>
              <a:t> мы хотим получить, а не </a:t>
            </a:r>
            <a:r>
              <a:rPr lang="ru-RU" b="1" dirty="0"/>
              <a:t>как</a:t>
            </a:r>
            <a:r>
              <a:rPr lang="ru-RU" dirty="0"/>
              <a:t> это сделать. Основан на предикатной логике первого порядка.</a:t>
            </a:r>
          </a:p>
          <a:p>
            <a:pPr algn="just"/>
            <a:r>
              <a:rPr lang="ru-RU" dirty="0"/>
              <a:t>Различают:</a:t>
            </a:r>
          </a:p>
          <a:p>
            <a:pPr marL="285750" indent="-285750" algn="just" fontAlgn="base">
              <a:buFont typeface="Wingdings" panose="05000000000000000000" pitchFamily="2" charset="2"/>
              <a:buChar char="ü"/>
            </a:pPr>
            <a:r>
              <a:rPr lang="ru-RU" b="1" dirty="0"/>
              <a:t>Кортежное исчисление</a:t>
            </a:r>
            <a:r>
              <a:rPr lang="ru-RU" dirty="0"/>
              <a:t> (</a:t>
            </a:r>
            <a:r>
              <a:rPr lang="ru-RU" dirty="0" err="1"/>
              <a:t>Tuple</a:t>
            </a:r>
            <a:r>
              <a:rPr lang="ru-RU" dirty="0"/>
              <a:t> </a:t>
            </a:r>
            <a:r>
              <a:rPr lang="ru-RU" dirty="0" err="1"/>
              <a:t>Relational</a:t>
            </a:r>
            <a:r>
              <a:rPr lang="ru-RU" dirty="0"/>
              <a:t> </a:t>
            </a:r>
            <a:r>
              <a:rPr lang="ru-RU" dirty="0" err="1"/>
              <a:t>Calculus</a:t>
            </a:r>
            <a:r>
              <a:rPr lang="ru-RU" dirty="0"/>
              <a:t>, TRC)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/>
              <a:t>Доменное исчисление</a:t>
            </a:r>
            <a:r>
              <a:rPr lang="ru-RU" dirty="0"/>
              <a:t> (Domain </a:t>
            </a:r>
            <a:r>
              <a:rPr lang="ru-RU" dirty="0" err="1"/>
              <a:t>Relational</a:t>
            </a:r>
            <a:r>
              <a:rPr lang="ru-RU" dirty="0"/>
              <a:t> </a:t>
            </a:r>
            <a:r>
              <a:rPr lang="ru-RU" dirty="0" err="1"/>
              <a:t>Calculus</a:t>
            </a:r>
            <a:r>
              <a:rPr lang="ru-RU" dirty="0"/>
              <a:t>, DRC)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dirty="0"/>
          </a:p>
          <a:p>
            <a:r>
              <a:rPr lang="ru-RU" dirty="0"/>
              <a:t>TRC выражает запросы через переменные-кортежи, DRC - через переменные-атрибуты. Эти языки более выразительные и теоретически эквивалентны SQL.</a:t>
            </a:r>
          </a:p>
          <a:p>
            <a:br>
              <a:rPr lang="ru-RU" dirty="0"/>
            </a:b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153247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4081DB-1923-4878-AB15-AD54F35A1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372" y="848455"/>
            <a:ext cx="6542314" cy="2601914"/>
          </a:xfrm>
        </p:spPr>
        <p:txBody>
          <a:bodyPr/>
          <a:lstStyle/>
          <a:p>
            <a:r>
              <a:rPr lang="ru-RU" sz="2800" dirty="0"/>
              <a:t>СПАСИБО за внимание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98203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59" name="Rectangle 2058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DEB1CCE3-FB1D-471C-9AFE-D20E81E64A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825689"/>
            <a:ext cx="6795928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4622" y="1113327"/>
            <a:ext cx="4862811" cy="2019488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solidFill>
                  <a:schemeClr val="bg1"/>
                </a:solidFill>
              </a:rPr>
              <a:t>Реляционная модель данных</a:t>
            </a:r>
          </a:p>
        </p:txBody>
      </p:sp>
      <p:sp>
        <p:nvSpPr>
          <p:cNvPr id="2063" name="Rectangle 2062">
            <a:extLst>
              <a:ext uri="{FF2B5EF4-FFF2-40B4-BE49-F238E27FC236}">
                <a16:creationId xmlns:a16="http://schemas.microsoft.com/office/drawing/2014/main" id="{60F38E87-6AF8-4488-B608-9FA2F57B4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889697"/>
            <a:ext cx="1070775" cy="2466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5" name="Rectangle 2064">
            <a:extLst>
              <a:ext uri="{FF2B5EF4-FFF2-40B4-BE49-F238E27FC236}">
                <a16:creationId xmlns:a16="http://schemas.microsoft.com/office/drawing/2014/main" id="{ECC3B76D-CC6E-42D0-8666-2A2164AB5A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3355896"/>
            <a:ext cx="679399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7" name="Rectangle 2066">
            <a:extLst>
              <a:ext uri="{FF2B5EF4-FFF2-40B4-BE49-F238E27FC236}">
                <a16:creationId xmlns:a16="http://schemas.microsoft.com/office/drawing/2014/main" id="{32BA9D6C-8214-4E25-AF8B-48762AD8D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9" y="3419903"/>
            <a:ext cx="5789163" cy="3438097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9" name="Rectangle 2068">
            <a:extLst>
              <a:ext uri="{FF2B5EF4-FFF2-40B4-BE49-F238E27FC236}">
                <a16:creationId xmlns:a16="http://schemas.microsoft.com/office/drawing/2014/main" id="{DBE9B8BD-472F-4F54-AC9D-101EE34969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1" name="Rectangle 2070">
            <a:extLst>
              <a:ext uri="{FF2B5EF4-FFF2-40B4-BE49-F238E27FC236}">
                <a16:creationId xmlns:a16="http://schemas.microsoft.com/office/drawing/2014/main" id="{0871A14F-64B0-4CCE-900E-695C55EFF3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825689"/>
            <a:ext cx="679399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102778" y="3707541"/>
            <a:ext cx="5449097" cy="2505801"/>
          </a:xfrm>
        </p:spPr>
        <p:txBody>
          <a:bodyPr vert="horz" lIns="109728" tIns="109728" rIns="109728" bIns="91440" rtlCol="0" anchor="t">
            <a:noAutofit/>
          </a:bodyPr>
          <a:lstStyle/>
          <a:p>
            <a:pPr>
              <a:lnSpc>
                <a:spcPct val="130000"/>
              </a:lnSpc>
            </a:pPr>
            <a:r>
              <a:rPr lang="en-US" sz="1400" b="1" dirty="0"/>
              <a:t>Реляционная модель данных</a:t>
            </a:r>
            <a:r>
              <a:rPr lang="en-US" sz="1400" dirty="0"/>
              <a:t> (Relational Data Model) - это формальный подход к организации и представлению данных, основанный на математическом понятии отношения (relation), то есть таблицы, </a:t>
            </a:r>
            <a:r>
              <a:rPr lang="en-US" sz="1400" dirty="0" err="1"/>
              <a:t>состоящей</a:t>
            </a:r>
            <a:r>
              <a:rPr lang="en-US" sz="1400" dirty="0"/>
              <a:t> </a:t>
            </a:r>
            <a:r>
              <a:rPr lang="en-US" sz="1400" dirty="0" err="1"/>
              <a:t>из</a:t>
            </a:r>
            <a:r>
              <a:rPr lang="en-US" sz="1400" dirty="0"/>
              <a:t> </a:t>
            </a:r>
            <a:r>
              <a:rPr lang="en-US" sz="1400" dirty="0" err="1"/>
              <a:t>строк</a:t>
            </a:r>
            <a:r>
              <a:rPr lang="en-US" sz="1400" dirty="0"/>
              <a:t> и </a:t>
            </a:r>
            <a:r>
              <a:rPr lang="en-US" sz="1400" dirty="0" err="1"/>
              <a:t>столбцов</a:t>
            </a:r>
            <a:r>
              <a:rPr lang="en-US" sz="1400" dirty="0"/>
              <a:t>.</a:t>
            </a:r>
          </a:p>
          <a:p>
            <a:pPr>
              <a:lnSpc>
                <a:spcPct val="130000"/>
              </a:lnSpc>
            </a:pPr>
            <a:r>
              <a:rPr lang="en-US" sz="1400" dirty="0" err="1"/>
              <a:t>Впервые</a:t>
            </a:r>
            <a:r>
              <a:rPr lang="en-US" sz="1400" dirty="0"/>
              <a:t> </a:t>
            </a:r>
            <a:r>
              <a:rPr lang="en-US" sz="1400" dirty="0" err="1"/>
              <a:t>предложена</a:t>
            </a:r>
            <a:r>
              <a:rPr lang="en-US" sz="1400" dirty="0"/>
              <a:t> </a:t>
            </a:r>
            <a:r>
              <a:rPr lang="en-US" sz="1400" b="1" dirty="0" err="1"/>
              <a:t>Эдгаром</a:t>
            </a:r>
            <a:r>
              <a:rPr lang="en-US" sz="1400" b="1" dirty="0"/>
              <a:t> </a:t>
            </a:r>
            <a:r>
              <a:rPr lang="en-US" sz="1400" b="1" dirty="0" err="1"/>
              <a:t>Коддом</a:t>
            </a:r>
            <a:r>
              <a:rPr lang="en-US" sz="1400" dirty="0"/>
              <a:t> в 1970 </a:t>
            </a:r>
            <a:r>
              <a:rPr lang="en-US" sz="1400" dirty="0" err="1"/>
              <a:t>году</a:t>
            </a:r>
            <a:r>
              <a:rPr lang="en-US" sz="1400" dirty="0"/>
              <a:t>.</a:t>
            </a:r>
          </a:p>
        </p:txBody>
      </p:sp>
      <p:sp>
        <p:nvSpPr>
          <p:cNvPr id="2073" name="Rectangle 2072">
            <a:extLst>
              <a:ext uri="{FF2B5EF4-FFF2-40B4-BE49-F238E27FC236}">
                <a16:creationId xmlns:a16="http://schemas.microsoft.com/office/drawing/2014/main" id="{0FDBC76A-295F-4635-A28D-ADA24F383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FE67981-079D-4463-B997-67E6CA039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fontAlgn="base" hangingPunct="0">
              <a:spcAft>
                <a:spcPct val="0"/>
              </a:spcAft>
            </a:pPr>
            <a:r>
              <a:rPr lang="en-US" altLang="ru-KZ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понятия</a:t>
            </a:r>
            <a:endParaRPr lang="en-US" altLang="ru-KZ" sz="4400" b="0" dirty="0">
              <a:latin typeface="Arial" panose="020B0604020202020204" pitchFamily="34" charset="0"/>
            </a:endParaRP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072DC013-F424-B9E0-5AC7-5EBBD085D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600" b="1"/>
              <a:t>JUZ50</a:t>
            </a:r>
            <a:endParaRPr lang="en-US" sz="1600" b="1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4D6A6425-48CF-C4F8-D4FB-D85959343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751722"/>
              </p:ext>
            </p:extLst>
          </p:nvPr>
        </p:nvGraphicFramePr>
        <p:xfrm>
          <a:off x="1240825" y="2348463"/>
          <a:ext cx="9721886" cy="4005072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4860943">
                  <a:extLst>
                    <a:ext uri="{9D8B030D-6E8A-4147-A177-3AD203B41FA5}">
                      <a16:colId xmlns:a16="http://schemas.microsoft.com/office/drawing/2014/main" val="1196775648"/>
                    </a:ext>
                  </a:extLst>
                </a:gridCol>
                <a:gridCol w="4860943">
                  <a:extLst>
                    <a:ext uri="{9D8B030D-6E8A-4147-A177-3AD203B41FA5}">
                      <a16:colId xmlns:a16="http://schemas.microsoft.com/office/drawing/2014/main" val="2454360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KZ" sz="1600" kern="100">
                          <a:effectLst/>
                        </a:rPr>
                        <a:t>Понятие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KZ" sz="1600" kern="100">
                          <a:effectLst/>
                        </a:rPr>
                        <a:t>Описание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092782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KZ" sz="1600" kern="100" dirty="0">
                          <a:effectLst/>
                        </a:rPr>
                        <a:t>Отношение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KZ" sz="1600" kern="100">
                          <a:effectLst/>
                        </a:rPr>
                        <a:t>Таблица с именем, множеством атрибутов (столбцов) и кортежей (строк).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387816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KZ" sz="1600" kern="100" dirty="0">
                          <a:effectLst/>
                        </a:rPr>
                        <a:t>Атрибут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KZ" sz="1600" kern="100">
                          <a:effectLst/>
                        </a:rPr>
                        <a:t>Название столбца таблицы (аналог переменной), имеет домен (тип значений).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930784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KZ" sz="1600" kern="100" dirty="0">
                          <a:effectLst/>
                        </a:rPr>
                        <a:t>Кортеж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KZ" sz="1600" kern="100">
                          <a:effectLst/>
                        </a:rPr>
                        <a:t>Одна строка таблицы, представляющая набор связанных значений.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9071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KZ" sz="1600" kern="100" dirty="0">
                          <a:effectLst/>
                        </a:rPr>
                        <a:t>Домен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KZ" sz="1600" kern="100">
                          <a:effectLst/>
                        </a:rPr>
                        <a:t>Множество допустимых значений для атрибута.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161093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KZ" sz="1600" kern="100" dirty="0">
                          <a:effectLst/>
                        </a:rPr>
                        <a:t>Ключ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KZ" sz="1600" kern="100" dirty="0">
                          <a:effectLst/>
                        </a:rPr>
                        <a:t>Набор атрибутов, однозначно идентифицирующих кортеж.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183147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KZ" sz="1600" kern="100" dirty="0">
                          <a:effectLst/>
                        </a:rPr>
                        <a:t>Первичный ключ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KZ" sz="1600" kern="100">
                          <a:effectLst/>
                        </a:rPr>
                        <a:t>Уникальный идентификатор кортежа.</a:t>
                      </a:r>
                      <a:endParaRPr lang="ru-KZ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035609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KZ" sz="1600" kern="100" dirty="0">
                          <a:effectLst/>
                        </a:rPr>
                        <a:t>Внешний ключ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KZ" sz="1600" kern="100" dirty="0">
                          <a:effectLst/>
                        </a:rPr>
                        <a:t>Атрибут, ссылающийся на первичный ключ другой таблицы.</a:t>
                      </a:r>
                      <a:endParaRPr lang="ru-KZ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20341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5023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E469F2-F7C2-5531-FE34-25A9E2046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Пример:</a:t>
            </a:r>
            <a:endParaRPr lang="ru-KZ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ABF45B-39C9-E79F-B428-4AC87E47D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44086" y="6400800"/>
            <a:ext cx="4946592" cy="457200"/>
          </a:xfrm>
        </p:spPr>
        <p:txBody>
          <a:bodyPr/>
          <a:lstStyle/>
          <a:p>
            <a:r>
              <a:rPr lang="en-US" dirty="0"/>
              <a:t>JUZ50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425480D-2D61-1A0F-798E-84E721F08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0955" y="2272977"/>
            <a:ext cx="5976702" cy="4036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57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B65A9-1ACB-EE49-7672-A927F8F34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1023" y="363406"/>
            <a:ext cx="6408058" cy="1580890"/>
          </a:xfrm>
        </p:spPr>
        <p:txBody>
          <a:bodyPr/>
          <a:lstStyle/>
          <a:p>
            <a:r>
              <a:rPr lang="ru-KZ" dirty="0"/>
              <a:t>Принципы модели </a:t>
            </a:r>
            <a:br>
              <a:rPr lang="ru-RU" dirty="0"/>
            </a:br>
            <a:r>
              <a:rPr lang="ru-KZ" dirty="0"/>
              <a:t>(по Э. Кодду)</a:t>
            </a:r>
            <a:br>
              <a:rPr lang="ru-KZ" dirty="0"/>
            </a:b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BAABBD-8A7F-A90C-3E5F-9B47E6255AA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822371" y="1959427"/>
            <a:ext cx="7173686" cy="4161653"/>
          </a:xfrm>
        </p:spPr>
        <p:txBody>
          <a:bodyPr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ru-KZ" dirty="0"/>
              <a:t>Логическая независимость данных.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KZ" dirty="0"/>
              <a:t>Все данные представлены в виде отношений.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KZ" dirty="0"/>
              <a:t>Уникальность имён атрибутов.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KZ" dirty="0"/>
              <a:t>Отсутствие повторяющихся кортежей.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KZ" dirty="0"/>
              <a:t>Доступ к данным через запросы на высокоуровневом языке (SQL, алгебра, исчисление).</a:t>
            </a:r>
          </a:p>
          <a:p>
            <a:endParaRPr lang="en-US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605653E-46ED-4AD3-A1B7-D6BB02B03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z="1600" b="1" dirty="0"/>
              <a:t>JUZ50</a:t>
            </a:r>
          </a:p>
        </p:txBody>
      </p:sp>
    </p:spTree>
    <p:extLst>
      <p:ext uri="{BB962C8B-B14F-4D97-AF65-F5344CB8AC3E}">
        <p14:creationId xmlns:p14="http://schemas.microsoft.com/office/powerpoint/2010/main" val="1170108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8B653-83E3-3E39-37A0-CA94A0FFD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8E7BE-3D0C-B62D-C1CB-FE29E7AC5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1023" y="363406"/>
            <a:ext cx="6408058" cy="1580890"/>
          </a:xfrm>
        </p:spPr>
        <p:txBody>
          <a:bodyPr/>
          <a:lstStyle/>
          <a:p>
            <a:r>
              <a:rPr lang="ru-RU" dirty="0"/>
              <a:t>Тесты</a:t>
            </a:r>
            <a:br>
              <a:rPr lang="ru-KZ" dirty="0"/>
            </a:br>
            <a:endParaRPr lang="en-US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F32F72C-137F-7C1E-BDC5-8509E7AF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z="1600" b="1" dirty="0"/>
              <a:t>JUZ50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FD907D-BB9B-0DD9-4E41-B739833DC708}"/>
              </a:ext>
            </a:extLst>
          </p:cNvPr>
          <p:cNvSpPr txBox="1"/>
          <p:nvPr/>
        </p:nvSpPr>
        <p:spPr>
          <a:xfrm>
            <a:off x="7146467" y="-38965"/>
            <a:ext cx="420733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/>
              <a:t>Что из перечисленного является основной структурной единицей реляционной модели?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А) Файл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ru-RU" dirty="0">
                <a:solidFill>
                  <a:srgbClr val="FF0000"/>
                </a:solidFill>
              </a:rPr>
              <a:t>) Таблица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</a:t>
            </a:r>
            <a:r>
              <a:rPr lang="ru-RU" dirty="0"/>
              <a:t>) Список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ru-RU" dirty="0"/>
              <a:t>) Дерево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E) </a:t>
            </a:r>
            <a:r>
              <a:rPr lang="ru-RU" dirty="0"/>
              <a:t>Папка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0BE34C-74FE-7246-76F1-869FEB684016}"/>
              </a:ext>
            </a:extLst>
          </p:cNvPr>
          <p:cNvSpPr txBox="1"/>
          <p:nvPr/>
        </p:nvSpPr>
        <p:spPr>
          <a:xfrm>
            <a:off x="7168238" y="2388551"/>
            <a:ext cx="464276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/>
              <a:t>Как называется совокупность значений одного столбца в таблице?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А) Кортеж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</a:t>
            </a:r>
            <a:r>
              <a:rPr lang="ru-RU" dirty="0"/>
              <a:t>) Атрибут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</a:t>
            </a:r>
            <a:r>
              <a:rPr lang="ru-RU" dirty="0"/>
              <a:t>) Множество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ru-RU" dirty="0">
                <a:solidFill>
                  <a:srgbClr val="FF0000"/>
                </a:solidFill>
              </a:rPr>
              <a:t>) Домены</a:t>
            </a:r>
            <a:endParaRPr lang="en-US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E)</a:t>
            </a:r>
            <a:r>
              <a:rPr lang="ru-RU" dirty="0"/>
              <a:t> Отношение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05DA32-4F93-9BCE-D848-34CF4D81738C}"/>
              </a:ext>
            </a:extLst>
          </p:cNvPr>
          <p:cNvSpPr txBox="1"/>
          <p:nvPr/>
        </p:nvSpPr>
        <p:spPr>
          <a:xfrm>
            <a:off x="7233551" y="4481626"/>
            <a:ext cx="499045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/>
              <a:t>Какое утверждение НЕ относится к реляционной модели?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А) Все данные хранятся в виде таблиц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FF0000"/>
                </a:solidFill>
              </a:rPr>
              <a:t>В) Таблицы связаны указателями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С) Строки называются кортежами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ru-RU" dirty="0"/>
              <a:t>) Таблицы имеют фиксированные схем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Е)</a:t>
            </a:r>
            <a:r>
              <a:rPr lang="en-US" dirty="0"/>
              <a:t> </a:t>
            </a:r>
            <a:r>
              <a:rPr lang="ru-RU" dirty="0"/>
              <a:t>Ключ н</a:t>
            </a:r>
            <a:r>
              <a:rPr lang="ru-KZ" kern="100" dirty="0" err="1"/>
              <a:t>абор</a:t>
            </a:r>
            <a:r>
              <a:rPr lang="ru-KZ" kern="100" dirty="0"/>
              <a:t> атрибутов, однозначно идентифицирующих кортеж.</a:t>
            </a:r>
            <a:endParaRPr lang="ru-KZ" kern="1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7649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b">
            <a:normAutofit/>
          </a:bodyPr>
          <a:lstStyle/>
          <a:p>
            <a:r>
              <a:rPr lang="ru-KZ" dirty="0"/>
              <a:t>Реляционная алгебра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549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843C430-267D-E845-676B-8A64C4F1E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600" b="1" dirty="0"/>
              <a:t>JUZ50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634165-94EB-263E-8BF8-13DDF8063F4B}"/>
              </a:ext>
            </a:extLst>
          </p:cNvPr>
          <p:cNvSpPr txBox="1"/>
          <p:nvPr/>
        </p:nvSpPr>
        <p:spPr>
          <a:xfrm>
            <a:off x="4571998" y="1657369"/>
            <a:ext cx="723900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400" b="1" dirty="0"/>
              <a:t>Реляционная алгебра</a:t>
            </a:r>
            <a:r>
              <a:rPr lang="ru-RU" sz="2400" dirty="0"/>
              <a:t> — это процедурный язык запросов в реляционной модели данных, основанный на теории множеств и логике.</a:t>
            </a:r>
          </a:p>
          <a:p>
            <a:pPr algn="just">
              <a:buNone/>
            </a:pPr>
            <a:r>
              <a:rPr lang="ru-RU" sz="2400" dirty="0"/>
              <a:t>Операции делятся на: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b="1" dirty="0" err="1"/>
              <a:t>Множествоориентированные</a:t>
            </a:r>
            <a:r>
              <a:rPr lang="ru-RU" sz="2400" dirty="0"/>
              <a:t> (объединение, пересечение, разность, декартово произведение)</a:t>
            </a:r>
            <a:r>
              <a:rPr lang="en-US" sz="2400" dirty="0"/>
              <a:t>;</a:t>
            </a:r>
            <a:endParaRPr lang="ru-RU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b="1" dirty="0"/>
              <a:t>Унарные</a:t>
            </a:r>
            <a:r>
              <a:rPr lang="ru-RU" sz="2400" dirty="0"/>
              <a:t> (выборка, проекция)</a:t>
            </a:r>
            <a:r>
              <a:rPr lang="en-US" sz="2400" dirty="0"/>
              <a:t>;</a:t>
            </a:r>
            <a:endParaRPr lang="ru-RU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b="1" dirty="0"/>
              <a:t>Соединения</a:t>
            </a:r>
            <a:r>
              <a:rPr lang="ru-RU" sz="2400" dirty="0"/>
              <a:t> (разновидность декартового произведения с условиями).</a:t>
            </a:r>
          </a:p>
        </p:txBody>
      </p:sp>
    </p:spTree>
    <p:extLst>
      <p:ext uri="{BB962C8B-B14F-4D97-AF65-F5344CB8AC3E}">
        <p14:creationId xmlns:p14="http://schemas.microsoft.com/office/powerpoint/2010/main" val="4065057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Реляционная алгебра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CC7-9CF2-71F0-1AD4-791EA9CBAD9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248649" y="2275114"/>
            <a:ext cx="5620238" cy="3718557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Реляционная алгебра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формальный язык, описывающий операции над отношениями. Она включает:</a:t>
            </a:r>
            <a:endParaRPr lang="ru-K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Объединение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(Union)</a:t>
            </a:r>
            <a:endParaRPr lang="ru-K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Пересечение (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Intersection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K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Разность (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Difference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K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Декартово произведение (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Cartesian Product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K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Выборку (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Selection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K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Проекцию (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Projection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K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Соединение (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Join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K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60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B81C54-0B89-B8CF-4A1D-9682049CD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30622" y="6309360"/>
            <a:ext cx="5049579" cy="457200"/>
          </a:xfrm>
        </p:spPr>
        <p:txBody>
          <a:bodyPr/>
          <a:lstStyle/>
          <a:p>
            <a:r>
              <a:rPr lang="en-US" sz="1600" b="1" dirty="0"/>
              <a:t>JUZ50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6B8954-185D-AA35-F9AB-38C83A2653FF}"/>
              </a:ext>
            </a:extLst>
          </p:cNvPr>
          <p:cNvSpPr txBox="1"/>
          <p:nvPr/>
        </p:nvSpPr>
        <p:spPr>
          <a:xfrm>
            <a:off x="7238999" y="2314193"/>
            <a:ext cx="494120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/>
              <a:t>Реляционная модель данных позволяет работать только с атомарными типами (</a:t>
            </a:r>
            <a:r>
              <a:rPr lang="ru-KZ" dirty="0" err="1"/>
              <a:t>float</a:t>
            </a:r>
            <a:r>
              <a:rPr lang="ru-KZ" dirty="0"/>
              <a:t>, </a:t>
            </a:r>
            <a:r>
              <a:rPr lang="ru-KZ" dirty="0" err="1"/>
              <a:t>double</a:t>
            </a:r>
            <a:r>
              <a:rPr lang="ru-KZ" dirty="0"/>
              <a:t>, </a:t>
            </a:r>
            <a:r>
              <a:rPr lang="ru-KZ" dirty="0" err="1"/>
              <a:t>string</a:t>
            </a:r>
            <a:r>
              <a:rPr lang="ru-KZ" dirty="0"/>
              <a:t>, </a:t>
            </a:r>
            <a:r>
              <a:rPr lang="ru-KZ" dirty="0" err="1"/>
              <a:t>int</a:t>
            </a:r>
            <a:r>
              <a:rPr lang="ru-KZ" dirty="0"/>
              <a:t> и т.д.).</a:t>
            </a:r>
          </a:p>
        </p:txBody>
      </p:sp>
    </p:spTree>
    <p:extLst>
      <p:ext uri="{BB962C8B-B14F-4D97-AF65-F5344CB8AC3E}">
        <p14:creationId xmlns:p14="http://schemas.microsoft.com/office/powerpoint/2010/main" val="2225637236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4548</TotalTime>
  <Words>732</Words>
  <Application>Microsoft Office PowerPoint</Application>
  <PresentationFormat>Широкоэкранный</PresentationFormat>
  <Paragraphs>132</Paragraphs>
  <Slides>14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Meiryo</vt:lpstr>
      <vt:lpstr>Arial</vt:lpstr>
      <vt:lpstr>Calibri</vt:lpstr>
      <vt:lpstr>Corbel</vt:lpstr>
      <vt:lpstr>Times New Roman</vt:lpstr>
      <vt:lpstr>Wingdings</vt:lpstr>
      <vt:lpstr>ShojiVTI</vt:lpstr>
      <vt:lpstr>Реляционная модель данных, реляционная алгебра,  реляционное исчисление   Турарбек А.Т.</vt:lpstr>
      <vt:lpstr>Реляционная модель данных</vt:lpstr>
      <vt:lpstr>Основные понятия</vt:lpstr>
      <vt:lpstr>Пример:</vt:lpstr>
      <vt:lpstr>Принципы модели  (по Э. Кодду) </vt:lpstr>
      <vt:lpstr>Тесты </vt:lpstr>
      <vt:lpstr>Реляционная алгебра</vt:lpstr>
      <vt:lpstr>Презентация PowerPoint</vt:lpstr>
      <vt:lpstr>Реляционная алгебра</vt:lpstr>
      <vt:lpstr>Реляционная алгебра</vt:lpstr>
      <vt:lpstr>Реляционная алгебра</vt:lpstr>
      <vt:lpstr>Реляционная алгебра</vt:lpstr>
      <vt:lpstr>Реляционное исчисление</vt:lpstr>
      <vt:lpstr>СПАСИБО за внимание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6</cp:revision>
  <dcterms:created xsi:type="dcterms:W3CDTF">2025-06-19T09:22:00Z</dcterms:created>
  <dcterms:modified xsi:type="dcterms:W3CDTF">2025-10-29T13:53:32Z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